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61" r:id="rId3"/>
    <p:sldId id="263" r:id="rId4"/>
    <p:sldId id="259" r:id="rId5"/>
    <p:sldId id="277" r:id="rId6"/>
    <p:sldId id="275" r:id="rId7"/>
    <p:sldId id="262" r:id="rId8"/>
    <p:sldId id="278" r:id="rId9"/>
    <p:sldId id="274" r:id="rId10"/>
    <p:sldId id="281" r:id="rId11"/>
    <p:sldId id="279" r:id="rId12"/>
    <p:sldId id="280" r:id="rId13"/>
    <p:sldId id="276" r:id="rId14"/>
    <p:sldId id="271" r:id="rId15"/>
    <p:sldId id="260" r:id="rId16"/>
    <p:sldId id="265" r:id="rId17"/>
    <p:sldId id="267" r:id="rId18"/>
    <p:sldId id="270" r:id="rId19"/>
    <p:sldId id="264" r:id="rId20"/>
    <p:sldId id="266" r:id="rId21"/>
    <p:sldId id="268" r:id="rId22"/>
    <p:sldId id="25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995F2D2-CBFE-414A-9BA7-94A380BAD9D7}">
          <p14:sldIdLst>
            <p14:sldId id="257"/>
            <p14:sldId id="261"/>
            <p14:sldId id="263"/>
            <p14:sldId id="259"/>
            <p14:sldId id="277"/>
            <p14:sldId id="275"/>
            <p14:sldId id="262"/>
            <p14:sldId id="278"/>
            <p14:sldId id="274"/>
            <p14:sldId id="281"/>
            <p14:sldId id="279"/>
            <p14:sldId id="280"/>
            <p14:sldId id="276"/>
            <p14:sldId id="271"/>
            <p14:sldId id="260"/>
            <p14:sldId id="265"/>
            <p14:sldId id="267"/>
            <p14:sldId id="270"/>
            <p14:sldId id="264"/>
            <p14:sldId id="266"/>
            <p14:sldId id="268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28"/>
    <p:restoredTop sz="94712"/>
  </p:normalViewPr>
  <p:slideViewPr>
    <p:cSldViewPr snapToGrid="0" snapToObjects="1">
      <p:cViewPr varScale="1">
        <p:scale>
          <a:sx n="193" d="100"/>
          <a:sy n="193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D3945-E88B-024D-B052-6EEDA3375027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E1981-4DD2-264A-BF2C-1D36B0D30F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25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99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这里其实包含了相当大</a:t>
            </a:r>
            <a:r>
              <a:rPr kumimoji="1" lang="en-US" altLang="zh-CN" dirty="0"/>
              <a:t>artificial</a:t>
            </a:r>
            <a:r>
              <a:rPr kumimoji="1" lang="zh-CN" altLang="en-US" dirty="0"/>
              <a:t>的成分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3526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81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445BF-2A1A-F642-B54C-121AAEA76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2374BD-C439-924A-8010-30A0F0037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C3CF7-E78A-2047-BF47-4AA80204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452CF-8EE2-3045-AC85-C55AC048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138C7-E84F-3D4F-8881-A2FD3829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584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36652-925A-1247-94DF-36D25A51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14B550-55BC-2D46-B261-87F44A8B6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6048D8-4282-5A4D-9A35-07742A49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ADC5AC-D3B8-5247-83B8-E2F9EEF5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D3712-2D31-7948-861A-C5DF1A2E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431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4ABD2B-D689-A145-8E93-3777FF104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7B8C1F-A22A-5E41-9B2E-E815A2266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E965B2-82CC-BB47-AA9D-BBC4CB5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319CF9-2733-7E49-89D7-D56BAED0D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F5715C-9507-5A42-8717-6A71B6DE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06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562EE-73AD-4748-9C82-AF4831A7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516A3-8543-BE4D-87AC-8B586434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AA0D6-E363-9247-9F9C-9DCCE5CAA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0D70E6-8983-6345-AA74-6C5BE80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3E9CF-7AA8-BC4B-A08A-22316E71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92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CF277-587F-A142-9283-67516A0F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A884A-7F33-F740-BABC-A4DBCD489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D31570-2CFE-5D46-AB9E-66AB84A42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DD627-C0A5-7048-B921-2387EC55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348B25-DDF1-1741-B7CC-6267EDBC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4198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753A3-C0EF-3047-863D-8A8B33C5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1E064-BF32-7F46-A12D-BFC353437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0CF4FC-8AF4-FF4F-B9ED-F218C2192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155B88-3FD7-F74F-9613-B511C335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662C7E-5C0D-374D-A8F8-DF9E96D2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CC79FC-185F-4A44-A963-DD5FEB02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7893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F5D75-956E-C648-9DF2-44581579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41449A-25CA-CF4D-9BB6-53A8B510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839C95-D1CC-BC40-840C-2A9D46B9A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C4D38B-61E2-3949-90BC-C64393AAD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593E42-CF0B-0543-8BBE-E9A436A67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8802DD-CEA0-1F4C-871F-0E2A5ADA7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A0AD0E-2204-8142-89A2-786D8FBC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117271-938F-3448-907B-7880004F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575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6093D-D888-6149-A969-9EA44C1E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C3F502-69B9-F442-A3C0-5C42FF73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C0C95-9DBD-044E-B125-0D1F86F1B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B8E0FA-A166-E14E-9CB2-072FD923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81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ED941D-8249-9B49-A94D-EDEF31A9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79A80E-CA80-734E-8BE8-6BBB1B6D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258477-9C89-6142-BBF4-A2F27510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783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31D97-9A07-D94F-9EDA-C995C7D7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8677C2-E902-B04A-B499-EDD97C26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688D5A-CFFF-2041-92AB-B3A3FA4E3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E4DCEC-3EED-894F-94C9-01025F9A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30DE9F-D8CA-C641-8E24-5B211482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B3F90C-2020-174A-AFB3-795D15F0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52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9046A-ED01-DD48-9B22-49800497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1493E7-5F57-6345-B1E5-A29A7DABA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F2D3E2-8B68-AB4B-BB53-A7C11E47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12BB9A-A484-EE43-BB24-F92C0452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DFC57D-CE51-8B44-B333-9A8BCAA5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A9F587-9F30-0A41-AC00-C993FA98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548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995C78-ECD9-5A4C-A6C9-E6EEC20C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49DBC3-EAD0-B24A-9E14-EEA118D94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860285-77F9-DD4D-93F5-9FAC6EE83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9D4B1-B320-B74E-A342-105CA0158066}" type="datetimeFigureOut">
              <a:rPr kumimoji="1" lang="zh-CN" altLang="en-US" smtClean="0"/>
              <a:t>2022/2/20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9F46E-98E8-FE42-AA4F-39C9C4C82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207B85-A15B-0044-9389-AF3F01A72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265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8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60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0" Type="http://schemas.openxmlformats.org/officeDocument/2006/relationships/image" Target="../media/image35.png"/><Relationship Id="rId4" Type="http://schemas.openxmlformats.org/officeDocument/2006/relationships/image" Target="../media/image150.png"/><Relationship Id="rId9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3" Type="http://schemas.openxmlformats.org/officeDocument/2006/relationships/image" Target="../media/image230.png"/><Relationship Id="rId7" Type="http://schemas.openxmlformats.org/officeDocument/2006/relationships/image" Target="../media/image260.png"/><Relationship Id="rId12" Type="http://schemas.openxmlformats.org/officeDocument/2006/relationships/image" Target="../media/image3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0" Type="http://schemas.openxmlformats.org/officeDocument/2006/relationships/image" Target="../media/image270.png"/><Relationship Id="rId4" Type="http://schemas.openxmlformats.org/officeDocument/2006/relationships/image" Target="../media/image240.png"/><Relationship Id="rId9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0.png"/><Relationship Id="rId7" Type="http://schemas.openxmlformats.org/officeDocument/2006/relationships/image" Target="../media/image1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32A0-AA70-0945-B3A9-2B26FA701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0299"/>
            <a:ext cx="9144000" cy="2387600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SSH-Hubbard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/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/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/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576" r="-1515"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60951-E46E-124F-9E94-FEDE9FFA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E93C-3BB1-7742-9FF0-86090A225D87}" type="slidenum">
              <a:rPr lang="en-CN" smtClean="0"/>
              <a:t>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/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blipFill>
                <a:blip r:embed="rId5"/>
                <a:stretch>
                  <a:fillRect l="-2655" t="-5405" r="-1770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01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6A3E0C-2BB2-E942-B1C1-B472ECA8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686" y="1245703"/>
            <a:ext cx="5347366" cy="49496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1A54D2-2653-BD42-8D99-419CDC6F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48" y="1802296"/>
            <a:ext cx="5330328" cy="44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93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9110351-F8BB-A342-908B-FB9D324378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78187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filled-stripe CDW state: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=8, </m:t>
                    </m:r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9110351-F8BB-A342-908B-FB9D32437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781878"/>
              </a:xfrm>
              <a:blipFill>
                <a:blip r:embed="rId2"/>
                <a:stretch>
                  <a:fillRect l="-2051" t="-14516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B6B7501-0F5E-B043-BA22-353126E8B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2939"/>
            <a:ext cx="3696211" cy="27365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757EC4-3AED-2548-AA71-BA492DB26A95}"/>
              </a:ext>
            </a:extLst>
          </p:cNvPr>
          <p:cNvSpPr txBox="1"/>
          <p:nvPr/>
        </p:nvSpPr>
        <p:spPr>
          <a:xfrm>
            <a:off x="-52825" y="4161182"/>
            <a:ext cx="3982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 have symmetrized the data at finite bond dimension here.)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D98521-0891-1740-BEC8-85679C48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211" y="947060"/>
            <a:ext cx="4244260" cy="42080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2B8D24-9110-E942-A8FF-774EA06524E2}"/>
                  </a:ext>
                </a:extLst>
              </p:cNvPr>
              <p:cNvSpPr txBox="1"/>
              <p:nvPr/>
            </p:nvSpPr>
            <p:spPr>
              <a:xfrm>
                <a:off x="4267500" y="5388738"/>
                <a:ext cx="38097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=2.39,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=1.86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we fit it by power law.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2B8D24-9110-E942-A8FF-774EA065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00" y="5388738"/>
                <a:ext cx="3809701" cy="646331"/>
              </a:xfrm>
              <a:prstGeom prst="rect">
                <a:avLst/>
              </a:prstGeom>
              <a:blipFill>
                <a:blip r:embed="rId5"/>
                <a:stretch>
                  <a:fillRect l="-1333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6AB6E16-5DE2-6343-9CEF-9FFFB3799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600" y="1074290"/>
            <a:ext cx="4152400" cy="35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17605-3493-224D-B911-887382E1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E5EE5-A98C-5440-B2EC-758001E5C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20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/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blipFill>
                <a:blip r:embed="rId3"/>
                <a:stretch>
                  <a:fillRect l="-2913" t="-15385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C32E13-0BEA-8B47-9B69-0BEA0128F327}"/>
                  </a:ext>
                </a:extLst>
              </p:cNvPr>
              <p:cNvSpPr txBox="1"/>
              <p:nvPr/>
            </p:nvSpPr>
            <p:spPr>
              <a:xfrm>
                <a:off x="6600585" y="5553840"/>
                <a:ext cx="3019825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0. 71415</m:t>
                          </m:r>
                        </m:den>
                      </m:f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C32E13-0BEA-8B47-9B69-0BEA0128F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585" y="5553840"/>
                <a:ext cx="3019825" cy="612732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A3FB64-A5D3-B347-A542-BA5E1BE786C3}"/>
                  </a:ext>
                </a:extLst>
              </p:cNvPr>
              <p:cNvSpPr txBox="1"/>
              <p:nvPr/>
            </p:nvSpPr>
            <p:spPr>
              <a:xfrm>
                <a:off x="7595297" y="803640"/>
                <a:ext cx="4303059" cy="2700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procedure of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Linearly extrapolate the charge density data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infinite bond dimension. The extrapolation is under the truncation error.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Symmetrize the charge density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reflection symmetry.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𝑐𝑑𝑤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sine wave.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A3FB64-A5D3-B347-A542-BA5E1BE78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297" y="803640"/>
                <a:ext cx="4303059" cy="2700163"/>
              </a:xfrm>
              <a:prstGeom prst="rect">
                <a:avLst/>
              </a:prstGeom>
              <a:blipFill>
                <a:blip r:embed="rId5"/>
                <a:stretch>
                  <a:fillRect l="-1180" t="-1408" r="-1475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4CD10A1-F6F7-9147-9A4A-377E51001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3" y="1511471"/>
            <a:ext cx="5219777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3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F3A4E8-8FA3-F948-8A6B-1E36E49C1B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9400" y="695326"/>
                <a:ext cx="4826000" cy="1573741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Extrapolate:</a:t>
                </a:r>
                <a:b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𝑐𝑑𝑤</m:t>
                        </m:r>
                      </m:sub>
                    </m:sSub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v.s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truncation error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F3A4E8-8FA3-F948-8A6B-1E36E49C1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9400" y="695326"/>
                <a:ext cx="4826000" cy="1573741"/>
              </a:xfrm>
              <a:blipFill>
                <a:blip r:embed="rId2"/>
                <a:stretch>
                  <a:fillRect l="-4724" t="-16000" b="-20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9A1D5D9-CC63-F846-9852-0690423EF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9"/>
          <a:stretch/>
        </p:blipFill>
        <p:spPr>
          <a:xfrm>
            <a:off x="4800600" y="119592"/>
            <a:ext cx="6785737" cy="67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25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12B0BB5-06FF-254C-8E5E-63FBF240B33C}"/>
                  </a:ext>
                </a:extLst>
              </p:cNvPr>
              <p:cNvSpPr txBox="1"/>
              <p:nvPr/>
            </p:nvSpPr>
            <p:spPr>
              <a:xfrm>
                <a:off x="6808053" y="2230947"/>
                <a:ext cx="4342547" cy="2836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figure, we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reference point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=16, 32, 48,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/4 +1,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24, 40,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/4-1, the rung is labelled from 1)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16, 24, 32, 48,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respectively, to reach the peaks of superconductor correlations. 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𝑠𝑐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=1.39738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12B0BB5-06FF-254C-8E5E-63FBF240B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053" y="2230947"/>
                <a:ext cx="4342547" cy="2836930"/>
              </a:xfrm>
              <a:prstGeom prst="rect">
                <a:avLst/>
              </a:prstGeom>
              <a:blipFill>
                <a:blip r:embed="rId2"/>
                <a:stretch>
                  <a:fillRect l="-1462" t="-893" r="-877" b="-2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8C844E-487C-D14F-81D1-ACA5E6A6DFB5}"/>
                  </a:ext>
                </a:extLst>
              </p:cNvPr>
              <p:cNvSpPr txBox="1"/>
              <p:nvPr/>
            </p:nvSpPr>
            <p:spPr>
              <a:xfrm>
                <a:off x="653143" y="284309"/>
                <a:ext cx="7213720" cy="1166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reference point,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kumimoji="1"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8C844E-487C-D14F-81D1-ACA5E6A6D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84309"/>
                <a:ext cx="7213720" cy="1166730"/>
              </a:xfrm>
              <a:prstGeom prst="rect">
                <a:avLst/>
              </a:prstGeom>
              <a:blipFill>
                <a:blip r:embed="rId3"/>
                <a:stretch>
                  <a:fillRect l="-1757" t="-5376" b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34DC6F4-A7B9-D141-A71C-981B51AD2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3" y="1822173"/>
            <a:ext cx="5121708" cy="42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24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0B761A-510F-B848-9792-D8F452B50FB0}"/>
                  </a:ext>
                </a:extLst>
              </p:cNvPr>
              <p:cNvSpPr txBox="1"/>
              <p:nvPr/>
            </p:nvSpPr>
            <p:spPr>
              <a:xfrm>
                <a:off x="5757333" y="3454400"/>
                <a:ext cx="4479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=2.2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0B761A-510F-B848-9792-D8F452B5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3454400"/>
                <a:ext cx="44797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3A9FE4-E54F-C34D-A66C-256FFE330B67}"/>
                  </a:ext>
                </a:extLst>
              </p:cNvPr>
              <p:cNvSpPr txBox="1"/>
              <p:nvPr/>
            </p:nvSpPr>
            <p:spPr>
              <a:xfrm>
                <a:off x="225822" y="232045"/>
                <a:ext cx="6658628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reference points,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(distance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), </a:t>
                </a:r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3A9FE4-E54F-C34D-A66C-256FFE330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2" y="232045"/>
                <a:ext cx="6658628" cy="988091"/>
              </a:xfrm>
              <a:prstGeom prst="rect">
                <a:avLst/>
              </a:prstGeom>
              <a:blipFill>
                <a:blip r:embed="rId4"/>
                <a:stretch>
                  <a:fillRect l="-1905" t="-769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D793E9-4CB2-A841-BB55-CE6277BA27CB}"/>
                  </a:ext>
                </a:extLst>
              </p:cNvPr>
              <p:cNvSpPr txBox="1"/>
              <p:nvPr/>
            </p:nvSpPr>
            <p:spPr>
              <a:xfrm>
                <a:off x="7123649" y="601331"/>
                <a:ext cx="3802315" cy="1821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=16, 32, 48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24,40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to reach the peak of superconductor correlations. 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D793E9-4CB2-A841-BB55-CE6277BA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649" y="601331"/>
                <a:ext cx="3802315" cy="1821845"/>
              </a:xfrm>
              <a:prstGeom prst="rect">
                <a:avLst/>
              </a:prstGeom>
              <a:blipFill>
                <a:blip r:embed="rId5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A23D37E-79A1-ED44-97A4-9D672CAD3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42" y="1512253"/>
            <a:ext cx="5458187" cy="48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3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=0.3, </m:t>
                    </m:r>
                    <m:sSub>
                      <m:sSub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=48, 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=8000</m:t>
                    </m:r>
                  </m:oMath>
                </a14:m>
                <a:r>
                  <a:rPr kumimoji="1" lang="en-US" altLang="zh-CN" sz="2800" dirty="0">
                    <a:latin typeface="Arial Hebrew" pitchFamily="2" charset="-79"/>
                    <a:cs typeface="Arial Hebrew" pitchFamily="2" charset="-79"/>
                  </a:rPr>
                  <a:t>, compare s-wave and d-wave</a:t>
                </a:r>
                <a:endParaRPr kumimoji="1" lang="zh-CN" altLang="en-US" sz="2800" dirty="0">
                  <a:latin typeface="Arial Hebrew" pitchFamily="2" charset="-79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E4300BD-CA5A-7A43-A2C2-4358E88C0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88" y="2223809"/>
            <a:ext cx="4295696" cy="333275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47A1376-C683-8B4A-90D7-358FABC2AA7F}"/>
              </a:ext>
            </a:extLst>
          </p:cNvPr>
          <p:cNvCxnSpPr/>
          <p:nvPr/>
        </p:nvCxnSpPr>
        <p:spPr>
          <a:xfrm>
            <a:off x="355600" y="6426200"/>
            <a:ext cx="112606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FF228E77-AC87-464B-AFB2-E9668EEF8D37}"/>
              </a:ext>
            </a:extLst>
          </p:cNvPr>
          <p:cNvSpPr/>
          <p:nvPr/>
        </p:nvSpPr>
        <p:spPr>
          <a:xfrm>
            <a:off x="3824944" y="6307671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35B32A3-B16E-9949-B30B-F6DCA83A4876}"/>
              </a:ext>
            </a:extLst>
          </p:cNvPr>
          <p:cNvSpPr/>
          <p:nvPr/>
        </p:nvSpPr>
        <p:spPr>
          <a:xfrm>
            <a:off x="5359401" y="629919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/>
              <p:nvPr/>
            </p:nvSpPr>
            <p:spPr>
              <a:xfrm>
                <a:off x="3845854" y="6564274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854" y="6564274"/>
                <a:ext cx="190757" cy="276999"/>
              </a:xfrm>
              <a:prstGeom prst="rect">
                <a:avLst/>
              </a:prstGeom>
              <a:blipFill>
                <a:blip r:embed="rId4"/>
                <a:stretch>
                  <a:fillRect l="-18750" r="-25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/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blipFill>
                <a:blip r:embed="rId6"/>
                <a:stretch>
                  <a:fillRect l="-18750" r="-2500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/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C53C7CA-45CC-FD46-9BFF-C9D60ED4E617}"/>
              </a:ext>
            </a:extLst>
          </p:cNvPr>
          <p:cNvCxnSpPr>
            <a:cxnSpLocks/>
          </p:cNvCxnSpPr>
          <p:nvPr/>
        </p:nvCxnSpPr>
        <p:spPr>
          <a:xfrm flipV="1">
            <a:off x="4036611" y="5731156"/>
            <a:ext cx="1534457" cy="52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D2E2B9D-A78D-FC4C-9853-1F9C29407D74}"/>
              </a:ext>
            </a:extLst>
          </p:cNvPr>
          <p:cNvCxnSpPr>
            <a:cxnSpLocks/>
          </p:cNvCxnSpPr>
          <p:nvPr/>
        </p:nvCxnSpPr>
        <p:spPr>
          <a:xfrm flipV="1">
            <a:off x="5571068" y="5731156"/>
            <a:ext cx="3615265" cy="56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8392B8E-3100-C641-ACE9-5DB1B7C33E73}"/>
              </a:ext>
            </a:extLst>
          </p:cNvPr>
          <p:cNvSpPr txBox="1"/>
          <p:nvPr/>
        </p:nvSpPr>
        <p:spPr>
          <a:xfrm>
            <a:off x="5147733" y="880533"/>
            <a:ext cx="574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 Hebrew" pitchFamily="2" charset="-79"/>
                <a:cs typeface="Arial Hebrew" pitchFamily="2" charset="-79"/>
              </a:rPr>
              <a:t>(although wave functions are not converged)</a:t>
            </a:r>
            <a:endParaRPr kumimoji="1" lang="zh-CN" altLang="en-US" dirty="0">
              <a:latin typeface="Arial Hebrew" pitchFamily="2" charset="-79"/>
              <a:cs typeface="Arial Hebrew" pitchFamily="2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1E1DD-F8CB-AB48-9FDE-86B825048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4" y="1805403"/>
            <a:ext cx="4295696" cy="3569036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0B293FE7-FDAC-AE41-8004-91E577294B62}"/>
              </a:ext>
            </a:extLst>
          </p:cNvPr>
          <p:cNvSpPr/>
          <p:nvPr/>
        </p:nvSpPr>
        <p:spPr>
          <a:xfrm>
            <a:off x="254000" y="631347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DF52C191-0186-354E-90D0-154748E1CA4F}"/>
              </a:ext>
            </a:extLst>
          </p:cNvPr>
          <p:cNvCxnSpPr>
            <a:cxnSpLocks/>
          </p:cNvCxnSpPr>
          <p:nvPr/>
        </p:nvCxnSpPr>
        <p:spPr>
          <a:xfrm flipV="1">
            <a:off x="465667" y="5645165"/>
            <a:ext cx="406400" cy="64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/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blipFill>
                <a:blip r:embed="rId9"/>
                <a:stretch>
                  <a:fillRect l="-25000" r="-1875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3D4D88AB-D300-B948-A1DD-F1934F7EF7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1027" y="2006626"/>
            <a:ext cx="3500449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04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05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=8000</m:t>
                    </m:r>
                  </m:oMath>
                </a14:m>
                <a:r>
                  <a:rPr kumimoji="1" lang="en-US" altLang="zh-CN" sz="2800" dirty="0">
                    <a:latin typeface="Arial Hebrew" pitchFamily="2" charset="-79"/>
                    <a:cs typeface="Arial Hebrew" pitchFamily="2" charset="-79"/>
                  </a:rPr>
                  <a:t>, compare s-wave and d-wave</a:t>
                </a:r>
                <a:endParaRPr kumimoji="1" lang="zh-CN" altLang="en-US" sz="2800" dirty="0">
                  <a:latin typeface="Arial Hebrew" pitchFamily="2" charset="-79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47A1376-C683-8B4A-90D7-358FABC2AA7F}"/>
              </a:ext>
            </a:extLst>
          </p:cNvPr>
          <p:cNvCxnSpPr/>
          <p:nvPr/>
        </p:nvCxnSpPr>
        <p:spPr>
          <a:xfrm>
            <a:off x="355600" y="6426200"/>
            <a:ext cx="112606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FF228E77-AC87-464B-AFB2-E9668EEF8D37}"/>
              </a:ext>
            </a:extLst>
          </p:cNvPr>
          <p:cNvSpPr/>
          <p:nvPr/>
        </p:nvSpPr>
        <p:spPr>
          <a:xfrm>
            <a:off x="2751667" y="6324598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35B32A3-B16E-9949-B30B-F6DCA83A4876}"/>
              </a:ext>
            </a:extLst>
          </p:cNvPr>
          <p:cNvSpPr/>
          <p:nvPr/>
        </p:nvSpPr>
        <p:spPr>
          <a:xfrm>
            <a:off x="5359401" y="629919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/>
              <p:nvPr/>
            </p:nvSpPr>
            <p:spPr>
              <a:xfrm>
                <a:off x="2762121" y="6581001"/>
                <a:ext cx="4953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21" y="6581001"/>
                <a:ext cx="495328" cy="276999"/>
              </a:xfrm>
              <a:prstGeom prst="rect">
                <a:avLst/>
              </a:prstGeom>
              <a:blipFill>
                <a:blip r:embed="rId3"/>
                <a:stretch>
                  <a:fillRect l="-7500" r="-1000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/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blipFill>
                <a:blip r:embed="rId4"/>
                <a:stretch>
                  <a:fillRect l="-18750" r="-2500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/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C53C7CA-45CC-FD46-9BFF-C9D60ED4E617}"/>
              </a:ext>
            </a:extLst>
          </p:cNvPr>
          <p:cNvCxnSpPr>
            <a:cxnSpLocks/>
          </p:cNvCxnSpPr>
          <p:nvPr/>
        </p:nvCxnSpPr>
        <p:spPr>
          <a:xfrm flipV="1">
            <a:off x="2857500" y="5338447"/>
            <a:ext cx="218016" cy="96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D2E2B9D-A78D-FC4C-9853-1F9C29407D74}"/>
              </a:ext>
            </a:extLst>
          </p:cNvPr>
          <p:cNvCxnSpPr>
            <a:cxnSpLocks/>
          </p:cNvCxnSpPr>
          <p:nvPr/>
        </p:nvCxnSpPr>
        <p:spPr>
          <a:xfrm flipV="1">
            <a:off x="5571068" y="5349607"/>
            <a:ext cx="1578480" cy="94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0B293FE7-FDAC-AE41-8004-91E577294B62}"/>
              </a:ext>
            </a:extLst>
          </p:cNvPr>
          <p:cNvSpPr/>
          <p:nvPr/>
        </p:nvSpPr>
        <p:spPr>
          <a:xfrm>
            <a:off x="254000" y="631347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/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blipFill>
                <a:blip r:embed="rId9"/>
                <a:stretch>
                  <a:fillRect l="-25000" r="-1875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椭圆 19">
            <a:extLst>
              <a:ext uri="{FF2B5EF4-FFF2-40B4-BE49-F238E27FC236}">
                <a16:creationId xmlns:a16="http://schemas.microsoft.com/office/drawing/2014/main" id="{F0818123-58E1-5F4B-9761-4275B8510060}"/>
              </a:ext>
            </a:extLst>
          </p:cNvPr>
          <p:cNvSpPr/>
          <p:nvPr/>
        </p:nvSpPr>
        <p:spPr>
          <a:xfrm>
            <a:off x="10253135" y="6313475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C2F4E1E-8055-9C4F-A159-76E1872C3C24}"/>
                  </a:ext>
                </a:extLst>
              </p:cNvPr>
              <p:cNvSpPr txBox="1"/>
              <p:nvPr/>
            </p:nvSpPr>
            <p:spPr>
              <a:xfrm>
                <a:off x="10274045" y="6569708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C2F4E1E-8055-9C4F-A159-76E1872C3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045" y="6569708"/>
                <a:ext cx="190757" cy="276999"/>
              </a:xfrm>
              <a:prstGeom prst="rect">
                <a:avLst/>
              </a:prstGeom>
              <a:blipFill>
                <a:blip r:embed="rId10"/>
                <a:stretch>
                  <a:fillRect l="-17647" r="-1764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208C668-11A4-6A4F-84B0-9245CC97FA7B}"/>
              </a:ext>
            </a:extLst>
          </p:cNvPr>
          <p:cNvCxnSpPr>
            <a:cxnSpLocks/>
          </p:cNvCxnSpPr>
          <p:nvPr/>
        </p:nvCxnSpPr>
        <p:spPr>
          <a:xfrm flipV="1">
            <a:off x="10358968" y="5359400"/>
            <a:ext cx="266699" cy="86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E3D12ACB-F252-8A40-A19F-935029342A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4001" y="1853454"/>
            <a:ext cx="3421602" cy="336243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AFB749E-C6C8-8F46-854C-F27315B685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1173" y="2140738"/>
            <a:ext cx="3522828" cy="3107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F7BDF6-1E51-E145-8933-3D0916DCF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73" y="2147014"/>
            <a:ext cx="3969156" cy="31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28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70064-04B0-C64A-9AEE-0FBC7DA6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78" y="65448"/>
            <a:ext cx="10380490" cy="641483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Charge density profile and reference point when measuring </a:t>
            </a:r>
            <a:endParaRPr kumimoji="1" lang="zh-CN" alt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CF1B89-10A9-184F-A7B0-7DB04B3B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3" y="1236987"/>
            <a:ext cx="3160048" cy="252036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F66939A-7882-B14F-B1BF-3EE2AB52627C}"/>
              </a:ext>
            </a:extLst>
          </p:cNvPr>
          <p:cNvSpPr/>
          <p:nvPr/>
        </p:nvSpPr>
        <p:spPr>
          <a:xfrm>
            <a:off x="952821" y="1619361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A1460A-1626-9E40-8E56-BC8A3374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50" y="1102846"/>
            <a:ext cx="3844579" cy="269335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6189ED6C-9B49-8A40-8DB4-F22321647164}"/>
              </a:ext>
            </a:extLst>
          </p:cNvPr>
          <p:cNvSpPr/>
          <p:nvPr/>
        </p:nvSpPr>
        <p:spPr>
          <a:xfrm>
            <a:off x="4639877" y="1613025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4A46D0-BFA4-9244-9D76-D04050B50FAC}"/>
                  </a:ext>
                </a:extLst>
              </p:cNvPr>
              <p:cNvSpPr txBox="1"/>
              <p:nvPr/>
            </p:nvSpPr>
            <p:spPr>
              <a:xfrm>
                <a:off x="1298602" y="825847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4A46D0-BFA4-9244-9D76-D04050B5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602" y="825847"/>
                <a:ext cx="857222" cy="276999"/>
              </a:xfrm>
              <a:prstGeom prst="rect">
                <a:avLst/>
              </a:prstGeom>
              <a:blipFill>
                <a:blip r:embed="rId4"/>
                <a:stretch>
                  <a:fillRect l="-5882" r="-588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127A963-6077-2D42-BAFC-056342C3CE77}"/>
              </a:ext>
            </a:extLst>
          </p:cNvPr>
          <p:cNvSpPr txBox="1"/>
          <p:nvPr/>
        </p:nvSpPr>
        <p:spPr>
          <a:xfrm>
            <a:off x="952821" y="1984166"/>
            <a:ext cx="23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BDCF9E-1196-0347-8A68-74C25D29A2EE}"/>
              </a:ext>
            </a:extLst>
          </p:cNvPr>
          <p:cNvSpPr txBox="1"/>
          <p:nvPr/>
        </p:nvSpPr>
        <p:spPr>
          <a:xfrm>
            <a:off x="4639876" y="1843546"/>
            <a:ext cx="23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FB701-FC06-9645-BE54-EF8B104043AC}"/>
                  </a:ext>
                </a:extLst>
              </p:cNvPr>
              <p:cNvSpPr txBox="1"/>
              <p:nvPr/>
            </p:nvSpPr>
            <p:spPr>
              <a:xfrm>
                <a:off x="3986734" y="691705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FB701-FC06-9645-BE54-EF8B10404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34" y="691705"/>
                <a:ext cx="857222" cy="276999"/>
              </a:xfrm>
              <a:prstGeom prst="rect">
                <a:avLst/>
              </a:prstGeom>
              <a:blipFill>
                <a:blip r:embed="rId5"/>
                <a:stretch>
                  <a:fillRect l="-4348" r="-43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06F1DE40-DA22-884D-A395-57A24BF3B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092" y="1141315"/>
            <a:ext cx="4455460" cy="3132992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38B0311F-8905-F945-9DEC-DD38E492A4DE}"/>
              </a:ext>
            </a:extLst>
          </p:cNvPr>
          <p:cNvSpPr/>
          <p:nvPr/>
        </p:nvSpPr>
        <p:spPr>
          <a:xfrm>
            <a:off x="8657346" y="1753645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AE88DD-4C03-8641-A3FD-9000A37D2502}"/>
              </a:ext>
            </a:extLst>
          </p:cNvPr>
          <p:cNvSpPr txBox="1"/>
          <p:nvPr/>
        </p:nvSpPr>
        <p:spPr>
          <a:xfrm>
            <a:off x="8657345" y="1997434"/>
            <a:ext cx="23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32E488-CF45-4F42-98BB-40BF98AB61F6}"/>
                  </a:ext>
                </a:extLst>
              </p:cNvPr>
              <p:cNvSpPr txBox="1"/>
              <p:nvPr/>
            </p:nvSpPr>
            <p:spPr>
              <a:xfrm>
                <a:off x="9064600" y="710444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32E488-CF45-4F42-98BB-40BF98AB6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600" y="710444"/>
                <a:ext cx="857222" cy="276999"/>
              </a:xfrm>
              <a:prstGeom prst="rect">
                <a:avLst/>
              </a:prstGeom>
              <a:blipFill>
                <a:blip r:embed="rId7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73C9F8B-2C33-2041-8424-C0725912D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342" y="4192114"/>
            <a:ext cx="5926311" cy="2675117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A1DB88F3-6F6B-CF4C-B7A9-C4E268012E03}"/>
              </a:ext>
            </a:extLst>
          </p:cNvPr>
          <p:cNvSpPr/>
          <p:nvPr/>
        </p:nvSpPr>
        <p:spPr>
          <a:xfrm>
            <a:off x="2839252" y="4856714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669481-3017-214A-874C-9615CD1C1DBD}"/>
                  </a:ext>
                </a:extLst>
              </p:cNvPr>
              <p:cNvSpPr txBox="1"/>
              <p:nvPr/>
            </p:nvSpPr>
            <p:spPr>
              <a:xfrm>
                <a:off x="3461659" y="3911130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669481-3017-214A-874C-9615CD1C1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659" y="3911130"/>
                <a:ext cx="857222" cy="276999"/>
              </a:xfrm>
              <a:prstGeom prst="rect">
                <a:avLst/>
              </a:prstGeom>
              <a:blipFill>
                <a:blip r:embed="rId9"/>
                <a:stretch>
                  <a:fillRect l="-5882" r="-588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4DB44AD2-5AC5-1B49-8527-98CF946BB1E2}"/>
              </a:ext>
            </a:extLst>
          </p:cNvPr>
          <p:cNvSpPr txBox="1"/>
          <p:nvPr/>
        </p:nvSpPr>
        <p:spPr>
          <a:xfrm>
            <a:off x="2765619" y="5087235"/>
            <a:ext cx="377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62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2DB58F-B619-7E46-A9C9-EDCB1BBF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25" y="1083448"/>
            <a:ext cx="6537215" cy="43606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2BFEC6-9EF9-1F4A-AB03-10FAB22C3716}"/>
              </a:ext>
            </a:extLst>
          </p:cNvPr>
          <p:cNvSpPr txBox="1"/>
          <p:nvPr/>
        </p:nvSpPr>
        <p:spPr>
          <a:xfrm>
            <a:off x="1452282" y="299677"/>
            <a:ext cx="360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Lambda = 0.3, 0.4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854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BAA01A-6846-4542-B00F-6C66AB3A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24" y="824586"/>
            <a:ext cx="11539352" cy="5208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D48063-17BA-CB41-A259-C343A06C0E9B}"/>
              </a:ext>
            </a:extLst>
          </p:cNvPr>
          <p:cNvSpPr txBox="1"/>
          <p:nvPr/>
        </p:nvSpPr>
        <p:spPr>
          <a:xfrm>
            <a:off x="634790" y="204039"/>
            <a:ext cx="478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4 class Reference points when measuring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639958-05AC-B94C-A757-9F2C6F274294}"/>
              </a:ext>
            </a:extLst>
          </p:cNvPr>
          <p:cNvSpPr txBox="1"/>
          <p:nvPr/>
        </p:nvSpPr>
        <p:spPr>
          <a:xfrm>
            <a:off x="3801184" y="2429681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30E3CC-A3DE-C24A-82C1-6ED14F9B9390}"/>
              </a:ext>
            </a:extLst>
          </p:cNvPr>
          <p:cNvSpPr txBox="1"/>
          <p:nvPr/>
        </p:nvSpPr>
        <p:spPr>
          <a:xfrm>
            <a:off x="3982552" y="3082338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7E6C61-16DF-924D-A98A-9D20CF33F8FA}"/>
              </a:ext>
            </a:extLst>
          </p:cNvPr>
          <p:cNvSpPr txBox="1"/>
          <p:nvPr/>
        </p:nvSpPr>
        <p:spPr>
          <a:xfrm>
            <a:off x="4386849" y="3018584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805BD9-257A-CE48-8EB0-2396E771600E}"/>
              </a:ext>
            </a:extLst>
          </p:cNvPr>
          <p:cNvSpPr txBox="1"/>
          <p:nvPr/>
        </p:nvSpPr>
        <p:spPr>
          <a:xfrm>
            <a:off x="4330175" y="2271384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5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61E128-AFB9-7C40-8D49-487D0B06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80" y="1938865"/>
            <a:ext cx="6134645" cy="4224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17C6A1-2612-B24E-94C3-19894457E2FA}"/>
                  </a:ext>
                </a:extLst>
              </p:cNvPr>
              <p:cNvSpPr txBox="1"/>
              <p:nvPr/>
            </p:nvSpPr>
            <p:spPr>
              <a:xfrm>
                <a:off x="7924800" y="2912533"/>
                <a:ext cx="34374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  <a:cs typeface="Times New Roman" panose="02020603050405020304" pitchFamily="18" charset="0"/>
                  </a:rPr>
                  <a:t>shift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  <a:cs typeface="Times New Roman" panose="02020603050405020304" pitchFamily="18" charset="0"/>
                      </a:rPr>
                      <m:t>/4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  <a:cs typeface="Times New Roman" panose="02020603050405020304" pitchFamily="18" charset="0"/>
                  </a:rPr>
                  <a:t> to right</a:t>
                </a:r>
              </a:p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  <a:cs typeface="Times New Roman" panose="02020603050405020304" pitchFamily="18" charset="0"/>
                  </a:rPr>
                  <a:t>B-&gt; A -&gt; D (-&gt;C)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17C6A1-2612-B24E-94C3-19894457E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2912533"/>
                <a:ext cx="3437467" cy="646331"/>
              </a:xfrm>
              <a:prstGeom prst="rect">
                <a:avLst/>
              </a:prstGeom>
              <a:blipFill>
                <a:blip r:embed="rId3"/>
                <a:stretch>
                  <a:fillRect l="-1476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90330F-20A9-1B45-BD17-E62A5AD66D7F}"/>
                  </a:ext>
                </a:extLst>
              </p:cNvPr>
              <p:cNvSpPr txBox="1"/>
              <p:nvPr/>
            </p:nvSpPr>
            <p:spPr>
              <a:xfrm>
                <a:off x="1532466" y="1329267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=8,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 = 8000, </m:t>
                      </m:r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90330F-20A9-1B45-BD17-E62A5AD66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466" y="1329267"/>
                <a:ext cx="434340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89A2146-7822-A94B-A230-2747FD2AA368}"/>
                  </a:ext>
                </a:extLst>
              </p:cNvPr>
              <p:cNvSpPr txBox="1"/>
              <p:nvPr/>
            </p:nvSpPr>
            <p:spPr>
              <a:xfrm>
                <a:off x="6485467" y="2133600"/>
                <a:ext cx="29937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89A2146-7822-A94B-A230-2747FD2AA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467" y="2133600"/>
                <a:ext cx="299376" cy="516745"/>
              </a:xfrm>
              <a:prstGeom prst="rect">
                <a:avLst/>
              </a:prstGeom>
              <a:blipFill>
                <a:blip r:embed="rId5"/>
                <a:stretch>
                  <a:fillRect l="-16000" t="-2439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10BA2D2-D7DA-CF4E-B8BE-5CFADB3DE4E9}"/>
              </a:ext>
            </a:extLst>
          </p:cNvPr>
          <p:cNvSpPr txBox="1"/>
          <p:nvPr/>
        </p:nvSpPr>
        <p:spPr>
          <a:xfrm>
            <a:off x="795867" y="381000"/>
            <a:ext cx="7205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 Hebrew" pitchFamily="2" charset="-79"/>
                <a:cs typeface="Arial Hebrew" pitchFamily="2" charset="-79"/>
              </a:rPr>
              <a:t>Compare correlations on different reference points</a:t>
            </a:r>
            <a:endParaRPr kumimoji="1" lang="zh-CN" altLang="en-US" sz="2400" dirty="0">
              <a:latin typeface="Arial Hebrew" pitchFamily="2" charset="-79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9341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993C9D1-F75F-0848-A954-408D4DA93C2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7351" y="136526"/>
                <a:ext cx="10515600" cy="80940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Landscape: 3-leg ladder,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=1/8</m:t>
                    </m:r>
                  </m:oMath>
                </a14:m>
                <a:endParaRPr kumimoji="1" lang="zh-CN" altLang="en-US" sz="3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993C9D1-F75F-0848-A954-408D4DA93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7351" y="136526"/>
                <a:ext cx="10515600" cy="809406"/>
              </a:xfrm>
              <a:blipFill>
                <a:blip r:embed="rId2"/>
                <a:stretch>
                  <a:fillRect l="-1809" t="-4615"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C0EEE58-F5B1-4B4F-90D2-F6C538D3B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5606" y="1339248"/>
            <a:ext cx="7146720" cy="4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2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CE690-C3D5-7448-B0CC-E7C5F873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6" y="5572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Truncation error (1e-6), extract from the middle bond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D787BC7-66D5-B74F-937D-E99DD5D61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9824"/>
              </p:ext>
            </p:extLst>
          </p:nvPr>
        </p:nvGraphicFramePr>
        <p:xfrm>
          <a:off x="875979" y="2164264"/>
          <a:ext cx="10163075" cy="2223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775">
                  <a:extLst>
                    <a:ext uri="{9D8B030D-6E8A-4147-A177-3AD203B41FA5}">
                      <a16:colId xmlns:a16="http://schemas.microsoft.com/office/drawing/2014/main" val="412038785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1577917048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151044283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721405068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1531851066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431765427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482833152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667564794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721807256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230558835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814516143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471143688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53667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Lx\D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22557"/>
                  </a:ext>
                </a:extLst>
              </a:tr>
              <a:tr h="369461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187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5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5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2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7704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634996C-E757-F54C-9169-CC55900C3E6C}"/>
              </a:ext>
            </a:extLst>
          </p:cNvPr>
          <p:cNvSpPr txBox="1"/>
          <p:nvPr/>
        </p:nvSpPr>
        <p:spPr>
          <a:xfrm>
            <a:off x="1229446" y="5243905"/>
            <a:ext cx="842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recalculated Lx = 48 on D = 8000. The energy value is lower than before by at least 0.02. The state of Lx=48 we get previously may be trapped to local minimum thus the correlation may not right.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4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9AB7513-3169-C241-97C3-7BD9C33066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4420" y="278560"/>
                <a:ext cx="10564154" cy="1238814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Phase diagram of SSH-Hubbard model: </a:t>
                </a:r>
                <a:br>
                  <a:rPr kumimoji="1" lang="en-US" altLang="zh-CN" sz="3600" dirty="0">
                    <a:latin typeface="Palatino Linotype" panose="02040502050505030304" pitchFamily="18" charset="0"/>
                  </a:rPr>
                </a:br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4-leg ladder DMRG calculation, with doping 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=1/8</m:t>
                    </m:r>
                  </m:oMath>
                </a14:m>
                <a:r>
                  <a:rPr kumimoji="1" lang="en-US" altLang="zh-CN" sz="3600" dirty="0"/>
                  <a:t> </a:t>
                </a:r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 </a:t>
                </a:r>
                <a:endParaRPr kumimoji="1" lang="zh-CN" altLang="en-US" sz="3600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9AB7513-3169-C241-97C3-7BD9C3306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4420" y="278560"/>
                <a:ext cx="10564154" cy="1238814"/>
              </a:xfrm>
              <a:blipFill>
                <a:blip r:embed="rId2"/>
                <a:stretch>
                  <a:fillRect l="-1441"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D2FF8D27-C75A-5C40-951B-1E4B093D7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06" y="2249477"/>
            <a:ext cx="7407137" cy="45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3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DC57023-E185-344C-8716-7DF9E4354E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7383" y="371752"/>
                <a:ext cx="10515600" cy="1278144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(Plaquette)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d-wave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superconductor state:</a:t>
                </a:r>
                <a:br>
                  <a:rPr kumimoji="1" lang="en-US" altLang="zh-CN" dirty="0">
                    <a:latin typeface="Palatino" pitchFamily="2" charset="0"/>
                    <a:ea typeface="Palatino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𝑈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8, 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=0.3</m:t>
                      </m:r>
                    </m:oMath>
                  </m:oMathPara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DC57023-E185-344C-8716-7DF9E4354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7383" y="371752"/>
                <a:ext cx="10515600" cy="1278144"/>
              </a:xfrm>
              <a:blipFill>
                <a:blip r:embed="rId2"/>
                <a:stretch>
                  <a:fillRect l="-2051" t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C34F11B-C76B-9D4A-A0BA-48703100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8" y="3081130"/>
            <a:ext cx="7543516" cy="3405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50007C-F89A-CC4F-9F46-F0BDFD0995DE}"/>
                  </a:ext>
                </a:extLst>
              </p:cNvPr>
              <p:cNvSpPr txBox="1"/>
              <p:nvPr/>
            </p:nvSpPr>
            <p:spPr>
              <a:xfrm>
                <a:off x="646044" y="2045848"/>
                <a:ext cx="53505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Charge density pattern ( blue circles)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4×40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lattice. Half-filled stripe state.  Finite bond dimension data(cross mark) are used to extrapolate.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50007C-F89A-CC4F-9F46-F0BDFD099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4" y="2045848"/>
                <a:ext cx="5350565" cy="923330"/>
              </a:xfrm>
              <a:prstGeom prst="rect">
                <a:avLst/>
              </a:prstGeom>
              <a:blipFill>
                <a:blip r:embed="rId4"/>
                <a:stretch>
                  <a:fillRect l="-709" t="-4110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6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11C66-89F8-BA4F-8D27-C9814A55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842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superconductor correlation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CE28F8-CED7-1540-8F50-34222663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74" y="1126435"/>
            <a:ext cx="4524748" cy="54996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B9F48E-86B3-1B47-8074-63EA01C83989}"/>
              </a:ext>
            </a:extLst>
          </p:cNvPr>
          <p:cNvSpPr txBox="1"/>
          <p:nvPr/>
        </p:nvSpPr>
        <p:spPr>
          <a:xfrm>
            <a:off x="6861681" y="688423"/>
            <a:ext cx="493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cubic functions to extrapolate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E63622-5770-2B49-B4E2-8EF760C7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53" y="1057755"/>
            <a:ext cx="6031910" cy="45786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2DA2533-ED30-3F4E-8DE6-6462E75CCD1E}"/>
                  </a:ext>
                </a:extLst>
              </p:cNvPr>
              <p:cNvSpPr txBox="1"/>
              <p:nvPr/>
            </p:nvSpPr>
            <p:spPr>
              <a:xfrm>
                <a:off x="3062909" y="1489489"/>
                <a:ext cx="1621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=1.71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2DA2533-ED30-3F4E-8DE6-6462E75C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909" y="1489489"/>
                <a:ext cx="16217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94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/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blipFill>
                <a:blip r:embed="rId3"/>
                <a:stretch>
                  <a:fillRect l="-2913" t="-15385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42C1CB-460F-DC43-AFEE-4070764D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8" y="1743693"/>
            <a:ext cx="4971822" cy="42264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79CAF9-48CA-C148-B0BD-7EA64A5DC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875" y="1621604"/>
            <a:ext cx="4465047" cy="44705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E4A83C2-23A0-0847-A57D-B6322A9BF75B}"/>
              </a:ext>
            </a:extLst>
          </p:cNvPr>
          <p:cNvSpPr txBox="1"/>
          <p:nvPr/>
        </p:nvSpPr>
        <p:spPr>
          <a:xfrm>
            <a:off x="6596638" y="1152500"/>
            <a:ext cx="493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quadratic extrapolation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16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4DBE7-62D1-DD44-8C47-533A38A9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78" y="153092"/>
            <a:ext cx="10515600" cy="67517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correlation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4BE28C-DE3E-4E46-ADD0-84CD4B32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29" y="1338469"/>
            <a:ext cx="4816907" cy="41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1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903E42F-3CDE-8D45-AFDA-720B034710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1708296" cy="8812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s-wave superconductor state: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kumimoji="1" lang="zh-CN" altLang="en-US" sz="3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903E42F-3CDE-8D45-AFDA-720B03471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1708296" cy="881270"/>
              </a:xfrm>
              <a:blipFill>
                <a:blip r:embed="rId2"/>
                <a:stretch>
                  <a:fillRect l="-1625" t="-1429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8C7965-B852-2640-B315-8983E6654A96}"/>
                  </a:ext>
                </a:extLst>
              </p:cNvPr>
              <p:cNvSpPr txBox="1"/>
              <p:nvPr/>
            </p:nvSpPr>
            <p:spPr>
              <a:xfrm>
                <a:off x="901148" y="808382"/>
                <a:ext cx="6056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Lattice size: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4×48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Correlations are only measured up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=16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improve precisions.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8C7965-B852-2640-B315-8983E665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48" y="808382"/>
                <a:ext cx="6056243" cy="646331"/>
              </a:xfrm>
              <a:prstGeom prst="rect">
                <a:avLst/>
              </a:prstGeom>
              <a:blipFill>
                <a:blip r:embed="rId3"/>
                <a:stretch>
                  <a:fillRect l="-1048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E87E107-8C97-4B4B-B6C3-97BA5A411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8343"/>
            <a:ext cx="4765660" cy="44527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FA08DF-E66B-E04E-9A7F-588FF42A1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90" y="1612444"/>
            <a:ext cx="3032775" cy="21597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C0B86E-3CD5-1B46-BA7D-E45ABAE95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83" y="3902284"/>
            <a:ext cx="3298134" cy="28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23878</TotalTime>
  <Words>667</Words>
  <Application>Microsoft Macintosh PowerPoint</Application>
  <PresentationFormat>宽屏</PresentationFormat>
  <Paragraphs>122</Paragraphs>
  <Slides>22</Slides>
  <Notes>3</Notes>
  <HiddenSlides>7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等线 Light</vt:lpstr>
      <vt:lpstr>Arial</vt:lpstr>
      <vt:lpstr>Arial Hebrew</vt:lpstr>
      <vt:lpstr>Cambria Math</vt:lpstr>
      <vt:lpstr>Palatino</vt:lpstr>
      <vt:lpstr>Palatino Linotype</vt:lpstr>
      <vt:lpstr>Times New Roman</vt:lpstr>
      <vt:lpstr>Office 主题​​</vt:lpstr>
      <vt:lpstr>SSH-Hubbard model</vt:lpstr>
      <vt:lpstr>PowerPoint 演示文稿</vt:lpstr>
      <vt:lpstr>Truncation error (1e-6), extract from the middle bond</vt:lpstr>
      <vt:lpstr>Phase diagram of SSH-Hubbard model:  4-leg ladder DMRG calculation, with doping δ=1/8  </vt:lpstr>
      <vt:lpstr>(Plaquette) d-wave superconductor state: U=8, λ=0.3</vt:lpstr>
      <vt:lpstr>superconductor correlation</vt:lpstr>
      <vt:lpstr>PowerPoint 演示文稿</vt:lpstr>
      <vt:lpstr>Spin correlation</vt:lpstr>
      <vt:lpstr>s-wave superconductor state: U=0, λ=0.3</vt:lpstr>
      <vt:lpstr>PowerPoint 演示文稿</vt:lpstr>
      <vt:lpstr>filled-stripe CDW state: U=8, λ=0.01</vt:lpstr>
      <vt:lpstr>PowerPoint 演示文稿</vt:lpstr>
      <vt:lpstr>PowerPoint 演示文稿</vt:lpstr>
      <vt:lpstr>Extrapolate: A_cdw  v.s. truncation error</vt:lpstr>
      <vt:lpstr>PowerPoint 演示文稿</vt:lpstr>
      <vt:lpstr>PowerPoint 演示文稿</vt:lpstr>
      <vt:lpstr>λ=0.3, L_x=48, D=8000, compare s-wave and d-wave</vt:lpstr>
      <vt:lpstr>λ=0.05, L_x=32, D=8000, compare s-wave and d-wave</vt:lpstr>
      <vt:lpstr>Charge density profile and reference point when measuring </vt:lpstr>
      <vt:lpstr>PowerPoint 演示文稿</vt:lpstr>
      <vt:lpstr>PowerPoint 演示文稿</vt:lpstr>
      <vt:lpstr>Landscape: 3-leg ladder, δ=1/8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SSH-Hubbard model</dc:title>
  <dc:creator>王 昊昕</dc:creator>
  <cp:lastModifiedBy>王 昊昕</cp:lastModifiedBy>
  <cp:revision>82</cp:revision>
  <dcterms:created xsi:type="dcterms:W3CDTF">2021-10-31T01:42:41Z</dcterms:created>
  <dcterms:modified xsi:type="dcterms:W3CDTF">2022-02-25T08:22:33Z</dcterms:modified>
</cp:coreProperties>
</file>